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5" r:id="rId5"/>
    <p:sldId id="260" r:id="rId6"/>
    <p:sldId id="261" r:id="rId7"/>
    <p:sldId id="257" r:id="rId8"/>
    <p:sldId id="258" r:id="rId9"/>
    <p:sldId id="259"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DA6CC2-543D-49C9-9065-4ED13B5FBEC9}" type="datetimeFigureOut">
              <a:rPr lang="en-GB" smtClean="0"/>
              <a:t>03/10/2024</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70100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DA6CC2-543D-49C9-9065-4ED13B5FBEC9}"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276097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DA6CC2-543D-49C9-9065-4ED13B5FBEC9}"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3678282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DA6CC2-543D-49C9-9065-4ED13B5FBEC9}"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136287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DA6CC2-543D-49C9-9065-4ED13B5FBEC9}"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3004430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DA6CC2-543D-49C9-9065-4ED13B5FBEC9}"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2047566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DA6CC2-543D-49C9-9065-4ED13B5FBEC9}"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98969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DA6CC2-543D-49C9-9065-4ED13B5FBEC9}"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2659773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DA6CC2-543D-49C9-9065-4ED13B5FBEC9}"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256066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DA6CC2-543D-49C9-9065-4ED13B5FBEC9}"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343767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DA6CC2-543D-49C9-9065-4ED13B5FBEC9}"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267891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DA6CC2-543D-49C9-9065-4ED13B5FBEC9}"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249101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DA6CC2-543D-49C9-9065-4ED13B5FBEC9}" type="datetimeFigureOut">
              <a:rPr lang="en-GB" smtClean="0"/>
              <a:t>03/10/2024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237151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DA6CC2-543D-49C9-9065-4ED13B5FBEC9}" type="datetimeFigureOut">
              <a:rPr lang="en-GB" smtClean="0"/>
              <a:t>03/10/2024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384623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A6CC2-543D-49C9-9065-4ED13B5FBEC9}" type="datetimeFigureOut">
              <a:rPr lang="en-GB" smtClean="0"/>
              <a:t>03/10/2024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251531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DA6CC2-543D-49C9-9065-4ED13B5FBEC9}"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292243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DA6CC2-543D-49C9-9065-4ED13B5FBEC9}"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EAC47E-63F3-4369-B9EC-7219B601830A}" type="slidenum">
              <a:rPr lang="en-GB" smtClean="0"/>
              <a:t>‹#›</a:t>
            </a:fld>
            <a:endParaRPr lang="en-GB"/>
          </a:p>
        </p:txBody>
      </p:sp>
    </p:spTree>
    <p:extLst>
      <p:ext uri="{BB962C8B-B14F-4D97-AF65-F5344CB8AC3E}">
        <p14:creationId xmlns:p14="http://schemas.microsoft.com/office/powerpoint/2010/main" val="3395523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DA6CC2-543D-49C9-9065-4ED13B5FBEC9}" type="datetimeFigureOut">
              <a:rPr lang="en-GB" smtClean="0"/>
              <a:t>03/10/2024</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EAC47E-63F3-4369-B9EC-7219B601830A}" type="slidenum">
              <a:rPr lang="en-GB" smtClean="0"/>
              <a:t>‹#›</a:t>
            </a:fld>
            <a:endParaRPr lang="en-GB"/>
          </a:p>
        </p:txBody>
      </p:sp>
    </p:spTree>
    <p:extLst>
      <p:ext uri="{BB962C8B-B14F-4D97-AF65-F5344CB8AC3E}">
        <p14:creationId xmlns:p14="http://schemas.microsoft.com/office/powerpoint/2010/main" val="944535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pgl.co.uk/Files/Templates/Designs/PGLCore/res/swf/virtual-tour/vtour-liddington/tour.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96C4-3A2D-4629-9729-5FD62ECAEB79}"/>
              </a:ext>
            </a:extLst>
          </p:cNvPr>
          <p:cNvSpPr>
            <a:spLocks noGrp="1"/>
          </p:cNvSpPr>
          <p:nvPr>
            <p:ph type="ctrTitle"/>
          </p:nvPr>
        </p:nvSpPr>
        <p:spPr>
          <a:xfrm>
            <a:off x="3088199" y="4714044"/>
            <a:ext cx="8574622" cy="1489727"/>
          </a:xfrm>
        </p:spPr>
        <p:txBody>
          <a:bodyPr>
            <a:normAutofit fontScale="90000"/>
          </a:bodyPr>
          <a:lstStyle/>
          <a:p>
            <a:r>
              <a:rPr lang="en-GB" dirty="0"/>
              <a:t>PGL –Parent Information</a:t>
            </a:r>
            <a:br>
              <a:rPr lang="en-GB" dirty="0"/>
            </a:br>
            <a:r>
              <a:rPr lang="en-GB" dirty="0"/>
              <a:t>03.10.24 (12.03.25 – 14.03.25)</a:t>
            </a:r>
          </a:p>
        </p:txBody>
      </p:sp>
      <p:pic>
        <p:nvPicPr>
          <p:cNvPr id="4" name="Picture 3">
            <a:extLst>
              <a:ext uri="{FF2B5EF4-FFF2-40B4-BE49-F238E27FC236}">
                <a16:creationId xmlns:a16="http://schemas.microsoft.com/office/drawing/2014/main" id="{BF46B7AD-F0B6-4C55-987B-D8EB4A100D58}"/>
              </a:ext>
            </a:extLst>
          </p:cNvPr>
          <p:cNvPicPr>
            <a:picLocks noChangeAspect="1"/>
          </p:cNvPicPr>
          <p:nvPr/>
        </p:nvPicPr>
        <p:blipFill>
          <a:blip r:embed="rId2"/>
          <a:stretch>
            <a:fillRect/>
          </a:stretch>
        </p:blipFill>
        <p:spPr>
          <a:xfrm>
            <a:off x="179726" y="1730683"/>
            <a:ext cx="2368165" cy="2069952"/>
          </a:xfrm>
          <a:prstGeom prst="rect">
            <a:avLst/>
          </a:prstGeom>
        </p:spPr>
      </p:pic>
      <p:pic>
        <p:nvPicPr>
          <p:cNvPr id="5" name="Picture 4">
            <a:extLst>
              <a:ext uri="{FF2B5EF4-FFF2-40B4-BE49-F238E27FC236}">
                <a16:creationId xmlns:a16="http://schemas.microsoft.com/office/drawing/2014/main" id="{DA4F36B3-2812-4917-A891-845F3519C8DB}"/>
              </a:ext>
            </a:extLst>
          </p:cNvPr>
          <p:cNvPicPr>
            <a:picLocks noChangeAspect="1"/>
          </p:cNvPicPr>
          <p:nvPr/>
        </p:nvPicPr>
        <p:blipFill>
          <a:blip r:embed="rId3"/>
          <a:stretch>
            <a:fillRect/>
          </a:stretch>
        </p:blipFill>
        <p:spPr>
          <a:xfrm>
            <a:off x="3996384" y="361267"/>
            <a:ext cx="7839075" cy="4029075"/>
          </a:xfrm>
          <a:prstGeom prst="rect">
            <a:avLst/>
          </a:prstGeom>
        </p:spPr>
      </p:pic>
    </p:spTree>
    <p:extLst>
      <p:ext uri="{BB962C8B-B14F-4D97-AF65-F5344CB8AC3E}">
        <p14:creationId xmlns:p14="http://schemas.microsoft.com/office/powerpoint/2010/main" val="157729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F6E2-A2BE-4B2A-9DC4-8773C1EEC730}"/>
              </a:ext>
            </a:extLst>
          </p:cNvPr>
          <p:cNvSpPr>
            <a:spLocks noGrp="1"/>
          </p:cNvSpPr>
          <p:nvPr>
            <p:ph type="title"/>
          </p:nvPr>
        </p:nvSpPr>
        <p:spPr>
          <a:xfrm>
            <a:off x="1484310" y="259672"/>
            <a:ext cx="10018713" cy="654728"/>
          </a:xfrm>
        </p:spPr>
        <p:txBody>
          <a:bodyPr>
            <a:normAutofit/>
          </a:bodyPr>
          <a:lstStyle/>
          <a:p>
            <a:r>
              <a:rPr lang="en-GB" sz="3600" b="1" dirty="0"/>
              <a:t>A Message to Parents from PGL</a:t>
            </a:r>
          </a:p>
        </p:txBody>
      </p:sp>
      <p:sp>
        <p:nvSpPr>
          <p:cNvPr id="3" name="Content Placeholder 2">
            <a:extLst>
              <a:ext uri="{FF2B5EF4-FFF2-40B4-BE49-F238E27FC236}">
                <a16:creationId xmlns:a16="http://schemas.microsoft.com/office/drawing/2014/main" id="{4CD9A13F-307D-4B7B-862A-05A7B7701D79}"/>
              </a:ext>
            </a:extLst>
          </p:cNvPr>
          <p:cNvSpPr>
            <a:spLocks noGrp="1"/>
          </p:cNvSpPr>
          <p:nvPr>
            <p:ph idx="1"/>
          </p:nvPr>
        </p:nvSpPr>
        <p:spPr>
          <a:xfrm>
            <a:off x="1484310" y="1276165"/>
            <a:ext cx="10018713" cy="5322163"/>
          </a:xfrm>
        </p:spPr>
        <p:txBody>
          <a:bodyPr>
            <a:normAutofit fontScale="92500" lnSpcReduction="20000"/>
          </a:bodyPr>
          <a:lstStyle/>
          <a:p>
            <a:pPr fontAlgn="base"/>
            <a:r>
              <a:rPr lang="en-GB" dirty="0"/>
              <a:t>Every parent wants their children to explore, have fun and discover more about themselves.</a:t>
            </a:r>
          </a:p>
          <a:p>
            <a:pPr fontAlgn="base"/>
            <a:r>
              <a:rPr lang="en-GB" dirty="0"/>
              <a:t>But at the same time we understand that you're bound to have fears and want to protect them– that’s only natural, it’s in our job description!</a:t>
            </a:r>
          </a:p>
          <a:p>
            <a:pPr fontAlgn="base"/>
            <a:r>
              <a:rPr lang="en-GB" dirty="0"/>
              <a:t>However, we need to get  the balance right between freedom and adventure and care and protection.</a:t>
            </a:r>
          </a:p>
          <a:p>
            <a:pPr fontAlgn="base"/>
            <a:r>
              <a:rPr lang="en-GB" dirty="0"/>
              <a:t>It’s a tough line to walk but it’s why we’ve worked so hard since 1957 to perfect our formula and get it right for the thousands of children and parents who holiday and book with us every year.</a:t>
            </a:r>
          </a:p>
          <a:p>
            <a:pPr fontAlgn="base"/>
            <a:r>
              <a:rPr lang="en-GB" dirty="0"/>
              <a:t>As a result, our holidays are exciting, full of fun, shared with new friends and enjoyed with laughter but they are also challenging, confidence building and learning experiences.</a:t>
            </a:r>
          </a:p>
          <a:p>
            <a:pPr fontAlgn="base"/>
            <a:r>
              <a:rPr lang="en-GB" dirty="0"/>
              <a:t>They offer real, valuable (often life-changing) outdoor adventures, away from home and with other children but most importantly, in safe and hugely stimulating environments. We think that’s what childhood should be all about and what gets the balance right for everyone involved.</a:t>
            </a:r>
          </a:p>
          <a:p>
            <a:endParaRPr lang="en-GB" dirty="0"/>
          </a:p>
        </p:txBody>
      </p:sp>
    </p:spTree>
    <p:extLst>
      <p:ext uri="{BB962C8B-B14F-4D97-AF65-F5344CB8AC3E}">
        <p14:creationId xmlns:p14="http://schemas.microsoft.com/office/powerpoint/2010/main" val="373540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ADB2E-5973-4F9D-A459-8ED6D39C6340}"/>
              </a:ext>
            </a:extLst>
          </p:cNvPr>
          <p:cNvSpPr>
            <a:spLocks noGrp="1"/>
          </p:cNvSpPr>
          <p:nvPr>
            <p:ph type="title"/>
          </p:nvPr>
        </p:nvSpPr>
        <p:spPr>
          <a:xfrm>
            <a:off x="1484310" y="452762"/>
            <a:ext cx="10018713" cy="734627"/>
          </a:xfrm>
        </p:spPr>
        <p:txBody>
          <a:bodyPr>
            <a:normAutofit/>
          </a:bodyPr>
          <a:lstStyle/>
          <a:p>
            <a:r>
              <a:rPr lang="en-GB" sz="3600" b="1" dirty="0"/>
              <a:t>Accommodation</a:t>
            </a:r>
          </a:p>
        </p:txBody>
      </p:sp>
      <p:sp>
        <p:nvSpPr>
          <p:cNvPr id="3" name="Content Placeholder 2">
            <a:extLst>
              <a:ext uri="{FF2B5EF4-FFF2-40B4-BE49-F238E27FC236}">
                <a16:creationId xmlns:a16="http://schemas.microsoft.com/office/drawing/2014/main" id="{AA325EE9-DE3E-4E91-931A-28593CD991A9}"/>
              </a:ext>
            </a:extLst>
          </p:cNvPr>
          <p:cNvSpPr>
            <a:spLocks noGrp="1"/>
          </p:cNvSpPr>
          <p:nvPr>
            <p:ph idx="1"/>
          </p:nvPr>
        </p:nvSpPr>
        <p:spPr>
          <a:xfrm>
            <a:off x="1484310" y="3684233"/>
            <a:ext cx="10018713" cy="2106967"/>
          </a:xfrm>
        </p:spPr>
        <p:txBody>
          <a:bodyPr/>
          <a:lstStyle/>
          <a:p>
            <a:r>
              <a:rPr lang="en-GB" dirty="0"/>
              <a:t>This centre offers fantastic, modern, comfortable accommodation. All the rooms are </a:t>
            </a:r>
            <a:r>
              <a:rPr lang="en-GB" dirty="0" err="1"/>
              <a:t>en</a:t>
            </a:r>
            <a:r>
              <a:rPr lang="en-GB" dirty="0"/>
              <a:t>-suite and sleep four to six children. </a:t>
            </a:r>
          </a:p>
          <a:p>
            <a:r>
              <a:rPr lang="en-GB" dirty="0"/>
              <a:t>Virtual tour </a:t>
            </a:r>
            <a:r>
              <a:rPr lang="en-GB" dirty="0">
                <a:hlinkClick r:id="rId2"/>
              </a:rPr>
              <a:t>https://www.pgl.co.uk/Files/Templates/Designs/PGLCore/res/swf/virtual-tour/vtour-liddington/tour.html</a:t>
            </a:r>
            <a:r>
              <a:rPr lang="en-GB" dirty="0"/>
              <a:t> </a:t>
            </a:r>
          </a:p>
        </p:txBody>
      </p:sp>
      <p:pic>
        <p:nvPicPr>
          <p:cNvPr id="2050" name="Picture 2" descr="Liddington Adventure Centre, Wiltshire - Primary School Trips">
            <a:extLst>
              <a:ext uri="{FF2B5EF4-FFF2-40B4-BE49-F238E27FC236}">
                <a16:creationId xmlns:a16="http://schemas.microsoft.com/office/drawing/2014/main" id="{D84DFD9C-A813-4F09-85FD-BBAAA46DE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531" y="1187389"/>
            <a:ext cx="3917457" cy="219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01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A404-9C6B-44BE-BAA0-E5742A215C45}"/>
              </a:ext>
            </a:extLst>
          </p:cNvPr>
          <p:cNvSpPr>
            <a:spLocks noGrp="1"/>
          </p:cNvSpPr>
          <p:nvPr>
            <p:ph type="title"/>
          </p:nvPr>
        </p:nvSpPr>
        <p:spPr>
          <a:xfrm>
            <a:off x="1493189" y="276751"/>
            <a:ext cx="10018713" cy="672483"/>
          </a:xfrm>
        </p:spPr>
        <p:txBody>
          <a:bodyPr>
            <a:normAutofit/>
          </a:bodyPr>
          <a:lstStyle/>
          <a:p>
            <a:r>
              <a:rPr lang="en-GB" sz="3600" b="1" dirty="0"/>
              <a:t>Activities</a:t>
            </a:r>
          </a:p>
        </p:txBody>
      </p:sp>
      <p:sp>
        <p:nvSpPr>
          <p:cNvPr id="3" name="Content Placeholder 2">
            <a:extLst>
              <a:ext uri="{FF2B5EF4-FFF2-40B4-BE49-F238E27FC236}">
                <a16:creationId xmlns:a16="http://schemas.microsoft.com/office/drawing/2014/main" id="{A67ECA10-1002-443F-8011-C58D51FE23E9}"/>
              </a:ext>
            </a:extLst>
          </p:cNvPr>
          <p:cNvSpPr>
            <a:spLocks noGrp="1"/>
          </p:cNvSpPr>
          <p:nvPr>
            <p:ph idx="1"/>
          </p:nvPr>
        </p:nvSpPr>
        <p:spPr>
          <a:xfrm>
            <a:off x="1726446" y="4356038"/>
            <a:ext cx="10018712" cy="2053640"/>
          </a:xfrm>
        </p:spPr>
        <p:txBody>
          <a:bodyPr>
            <a:normAutofit fontScale="77500" lnSpcReduction="20000"/>
          </a:bodyPr>
          <a:lstStyle/>
          <a:p>
            <a:r>
              <a:rPr lang="en-GB" dirty="0"/>
              <a:t>All PGL's adventure activities take place under the instruction and guidance of specially trained PGL instructors who prioritise safety above all else.</a:t>
            </a:r>
          </a:p>
          <a:p>
            <a:r>
              <a:rPr lang="en-GB" dirty="0"/>
              <a:t>Activities take place on land, on the water and in the air (for our rope-based challenges), so each brings a different (and fun!) way for children to challenge themselves in a friendly, safe and supportive environment. </a:t>
            </a:r>
          </a:p>
          <a:p>
            <a:r>
              <a:rPr lang="en-GB" dirty="0"/>
              <a:t>The final activity programme will be agreed with the Party Leader a few weeks before travel </a:t>
            </a:r>
          </a:p>
        </p:txBody>
      </p:sp>
      <p:pic>
        <p:nvPicPr>
          <p:cNvPr id="4" name="Picture 3">
            <a:extLst>
              <a:ext uri="{FF2B5EF4-FFF2-40B4-BE49-F238E27FC236}">
                <a16:creationId xmlns:a16="http://schemas.microsoft.com/office/drawing/2014/main" id="{28295AE4-461A-45A0-A1CD-D811FE2FFF35}"/>
              </a:ext>
            </a:extLst>
          </p:cNvPr>
          <p:cNvPicPr>
            <a:picLocks noChangeAspect="1"/>
          </p:cNvPicPr>
          <p:nvPr/>
        </p:nvPicPr>
        <p:blipFill>
          <a:blip r:embed="rId2"/>
          <a:stretch>
            <a:fillRect/>
          </a:stretch>
        </p:blipFill>
        <p:spPr>
          <a:xfrm>
            <a:off x="2278000" y="1074197"/>
            <a:ext cx="8224283" cy="3156878"/>
          </a:xfrm>
          <a:prstGeom prst="rect">
            <a:avLst/>
          </a:prstGeom>
        </p:spPr>
      </p:pic>
    </p:spTree>
    <p:extLst>
      <p:ext uri="{BB962C8B-B14F-4D97-AF65-F5344CB8AC3E}">
        <p14:creationId xmlns:p14="http://schemas.microsoft.com/office/powerpoint/2010/main" val="142212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24918-BA21-493D-BA0B-B4CAF99211CC}"/>
              </a:ext>
            </a:extLst>
          </p:cNvPr>
          <p:cNvSpPr>
            <a:spLocks noGrp="1"/>
          </p:cNvSpPr>
          <p:nvPr>
            <p:ph type="title"/>
          </p:nvPr>
        </p:nvSpPr>
        <p:spPr>
          <a:xfrm>
            <a:off x="1484311" y="163497"/>
            <a:ext cx="10018713" cy="903303"/>
          </a:xfrm>
        </p:spPr>
        <p:txBody>
          <a:bodyPr>
            <a:normAutofit/>
          </a:bodyPr>
          <a:lstStyle/>
          <a:p>
            <a:r>
              <a:rPr lang="en-GB" sz="3600" b="1" dirty="0"/>
              <a:t>Sample Day</a:t>
            </a:r>
          </a:p>
        </p:txBody>
      </p:sp>
      <p:pic>
        <p:nvPicPr>
          <p:cNvPr id="4" name="Content Placeholder 3">
            <a:extLst>
              <a:ext uri="{FF2B5EF4-FFF2-40B4-BE49-F238E27FC236}">
                <a16:creationId xmlns:a16="http://schemas.microsoft.com/office/drawing/2014/main" id="{DF292D63-28EE-46D7-82A0-C41E219466B9}"/>
              </a:ext>
            </a:extLst>
          </p:cNvPr>
          <p:cNvPicPr>
            <a:picLocks noGrp="1" noChangeAspect="1"/>
          </p:cNvPicPr>
          <p:nvPr>
            <p:ph idx="1"/>
          </p:nvPr>
        </p:nvPicPr>
        <p:blipFill>
          <a:blip r:embed="rId2"/>
          <a:stretch>
            <a:fillRect/>
          </a:stretch>
        </p:blipFill>
        <p:spPr>
          <a:xfrm>
            <a:off x="1527662" y="1424126"/>
            <a:ext cx="10220572" cy="4275338"/>
          </a:xfrm>
          <a:prstGeom prst="rect">
            <a:avLst/>
          </a:prstGeom>
        </p:spPr>
      </p:pic>
    </p:spTree>
    <p:extLst>
      <p:ext uri="{BB962C8B-B14F-4D97-AF65-F5344CB8AC3E}">
        <p14:creationId xmlns:p14="http://schemas.microsoft.com/office/powerpoint/2010/main" val="246005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ECE7-5B46-4A1C-B723-72B9F5AFBEFB}"/>
              </a:ext>
            </a:extLst>
          </p:cNvPr>
          <p:cNvSpPr>
            <a:spLocks noGrp="1"/>
          </p:cNvSpPr>
          <p:nvPr>
            <p:ph type="title"/>
          </p:nvPr>
        </p:nvSpPr>
        <p:spPr>
          <a:xfrm>
            <a:off x="1484310" y="314417"/>
            <a:ext cx="10018713" cy="752383"/>
          </a:xfrm>
        </p:spPr>
        <p:txBody>
          <a:bodyPr/>
          <a:lstStyle/>
          <a:p>
            <a:r>
              <a:rPr lang="en-GB" b="1" dirty="0"/>
              <a:t>Food</a:t>
            </a:r>
          </a:p>
        </p:txBody>
      </p:sp>
      <p:sp>
        <p:nvSpPr>
          <p:cNvPr id="3" name="Content Placeholder 2">
            <a:extLst>
              <a:ext uri="{FF2B5EF4-FFF2-40B4-BE49-F238E27FC236}">
                <a16:creationId xmlns:a16="http://schemas.microsoft.com/office/drawing/2014/main" id="{38923200-3CB0-4A74-8B2E-6E6E9942552E}"/>
              </a:ext>
            </a:extLst>
          </p:cNvPr>
          <p:cNvSpPr>
            <a:spLocks noGrp="1"/>
          </p:cNvSpPr>
          <p:nvPr>
            <p:ph idx="1"/>
          </p:nvPr>
        </p:nvSpPr>
        <p:spPr>
          <a:xfrm>
            <a:off x="1484310" y="1066800"/>
            <a:ext cx="10018713" cy="3124201"/>
          </a:xfrm>
        </p:spPr>
        <p:txBody>
          <a:bodyPr>
            <a:normAutofit/>
          </a:bodyPr>
          <a:lstStyle/>
          <a:p>
            <a:r>
              <a:rPr lang="en-GB" sz="2800" dirty="0"/>
              <a:t>Lots of choice</a:t>
            </a:r>
          </a:p>
          <a:p>
            <a:r>
              <a:rPr lang="en-GB" sz="2800" dirty="0"/>
              <a:t>As much salad at lunch and dinner as they like</a:t>
            </a:r>
          </a:p>
          <a:p>
            <a:r>
              <a:rPr lang="en-GB" sz="2800" dirty="0"/>
              <a:t>Allergens and special menus</a:t>
            </a:r>
          </a:p>
          <a:p>
            <a:r>
              <a:rPr lang="en-GB" sz="2800" dirty="0"/>
              <a:t>Fussy eaters – no one will go hungry!</a:t>
            </a:r>
          </a:p>
        </p:txBody>
      </p:sp>
      <p:pic>
        <p:nvPicPr>
          <p:cNvPr id="4" name="Picture 3">
            <a:extLst>
              <a:ext uri="{FF2B5EF4-FFF2-40B4-BE49-F238E27FC236}">
                <a16:creationId xmlns:a16="http://schemas.microsoft.com/office/drawing/2014/main" id="{38033474-6DDD-4EBC-9C57-0A547E2CF3F3}"/>
              </a:ext>
            </a:extLst>
          </p:cNvPr>
          <p:cNvPicPr>
            <a:picLocks noChangeAspect="1"/>
          </p:cNvPicPr>
          <p:nvPr/>
        </p:nvPicPr>
        <p:blipFill>
          <a:blip r:embed="rId2"/>
          <a:stretch>
            <a:fillRect/>
          </a:stretch>
        </p:blipFill>
        <p:spPr>
          <a:xfrm>
            <a:off x="2500071" y="3983554"/>
            <a:ext cx="9002952" cy="2699556"/>
          </a:xfrm>
          <a:prstGeom prst="rect">
            <a:avLst/>
          </a:prstGeom>
        </p:spPr>
      </p:pic>
    </p:spTree>
    <p:extLst>
      <p:ext uri="{BB962C8B-B14F-4D97-AF65-F5344CB8AC3E}">
        <p14:creationId xmlns:p14="http://schemas.microsoft.com/office/powerpoint/2010/main" val="163780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29489-8372-44E8-9055-334B54FA19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B296086-7BB7-45CD-B1AE-D0A5FB5F884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6093354-A8B1-4293-92E3-5B0E006826AC}"/>
              </a:ext>
            </a:extLst>
          </p:cNvPr>
          <p:cNvPicPr>
            <a:picLocks noChangeAspect="1"/>
          </p:cNvPicPr>
          <p:nvPr/>
        </p:nvPicPr>
        <p:blipFill>
          <a:blip r:embed="rId2"/>
          <a:stretch>
            <a:fillRect/>
          </a:stretch>
        </p:blipFill>
        <p:spPr>
          <a:xfrm>
            <a:off x="0" y="364851"/>
            <a:ext cx="12192000" cy="6128297"/>
          </a:xfrm>
          <a:prstGeom prst="rect">
            <a:avLst/>
          </a:prstGeom>
        </p:spPr>
      </p:pic>
    </p:spTree>
    <p:extLst>
      <p:ext uri="{BB962C8B-B14F-4D97-AF65-F5344CB8AC3E}">
        <p14:creationId xmlns:p14="http://schemas.microsoft.com/office/powerpoint/2010/main" val="382272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D3E020-3271-46F7-A104-6E1F609D12AC}"/>
              </a:ext>
            </a:extLst>
          </p:cNvPr>
          <p:cNvSpPr>
            <a:spLocks noGrp="1"/>
          </p:cNvSpPr>
          <p:nvPr>
            <p:ph type="title"/>
          </p:nvPr>
        </p:nvSpPr>
        <p:spPr>
          <a:xfrm>
            <a:off x="1509357" y="368423"/>
            <a:ext cx="5426158" cy="634753"/>
          </a:xfrm>
        </p:spPr>
        <p:txBody>
          <a:bodyPr>
            <a:noAutofit/>
          </a:bodyPr>
          <a:lstStyle/>
          <a:p>
            <a:r>
              <a:rPr lang="en-GB" sz="3600" b="1" dirty="0"/>
              <a:t>What to Pack</a:t>
            </a:r>
          </a:p>
        </p:txBody>
      </p:sp>
      <p:sp>
        <p:nvSpPr>
          <p:cNvPr id="6" name="Picture Placeholder 5">
            <a:extLst>
              <a:ext uri="{FF2B5EF4-FFF2-40B4-BE49-F238E27FC236}">
                <a16:creationId xmlns:a16="http://schemas.microsoft.com/office/drawing/2014/main" id="{247E064A-8B62-4596-B4CF-B071A5732862}"/>
              </a:ext>
            </a:extLst>
          </p:cNvPr>
          <p:cNvSpPr>
            <a:spLocks noGrp="1"/>
          </p:cNvSpPr>
          <p:nvPr>
            <p:ph type="pic" idx="1"/>
          </p:nvPr>
        </p:nvSpPr>
        <p:spPr/>
      </p:sp>
      <p:pic>
        <p:nvPicPr>
          <p:cNvPr id="4" name="Picture 3">
            <a:extLst>
              <a:ext uri="{FF2B5EF4-FFF2-40B4-BE49-F238E27FC236}">
                <a16:creationId xmlns:a16="http://schemas.microsoft.com/office/drawing/2014/main" id="{65841F14-0CD7-4135-ABFA-82DC8CDCF270}"/>
              </a:ext>
            </a:extLst>
          </p:cNvPr>
          <p:cNvPicPr>
            <a:picLocks noChangeAspect="1"/>
          </p:cNvPicPr>
          <p:nvPr/>
        </p:nvPicPr>
        <p:blipFill>
          <a:blip r:embed="rId2"/>
          <a:stretch>
            <a:fillRect/>
          </a:stretch>
        </p:blipFill>
        <p:spPr>
          <a:xfrm>
            <a:off x="7262998" y="85725"/>
            <a:ext cx="4714875" cy="6686550"/>
          </a:xfrm>
          <a:prstGeom prst="rect">
            <a:avLst/>
          </a:prstGeom>
        </p:spPr>
      </p:pic>
      <p:sp>
        <p:nvSpPr>
          <p:cNvPr id="8" name="Title 4">
            <a:extLst>
              <a:ext uri="{FF2B5EF4-FFF2-40B4-BE49-F238E27FC236}">
                <a16:creationId xmlns:a16="http://schemas.microsoft.com/office/drawing/2014/main" id="{6D810D41-FBC1-4DEA-B8FD-131E5F1A1DE8}"/>
              </a:ext>
            </a:extLst>
          </p:cNvPr>
          <p:cNvSpPr txBox="1">
            <a:spLocks/>
          </p:cNvSpPr>
          <p:nvPr/>
        </p:nvSpPr>
        <p:spPr>
          <a:xfrm>
            <a:off x="1509357" y="1171853"/>
            <a:ext cx="5426158" cy="4536490"/>
          </a:xfrm>
          <a:prstGeom prst="rect">
            <a:avLst/>
          </a:prstGeom>
          <a:effectLst/>
        </p:spPr>
        <p:txBody>
          <a:bodyPr vert="horz" lIns="91440" tIns="45720" rIns="91440" bIns="45720" rtlCol="0" anchor="b">
            <a:normAutofit/>
          </a:bodyPr>
          <a:lstStyle>
            <a:lvl1pPr algn="ctr" defTabSz="457200" rtl="0" eaLnBrk="1" latinLnBrk="0" hangingPunct="1">
              <a:spcBef>
                <a:spcPct val="0"/>
              </a:spcBef>
              <a:buNone/>
              <a:defRPr sz="2800" b="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buFont typeface="Arial" panose="020B0604020202020204" pitchFamily="34" charset="0"/>
              <a:buChar char="•"/>
            </a:pPr>
            <a:r>
              <a:rPr lang="en-GB" dirty="0"/>
              <a:t>2 coats (not white!) and waterproof trousers</a:t>
            </a:r>
          </a:p>
          <a:p>
            <a:pPr marL="457200" indent="-457200" algn="l">
              <a:buFont typeface="Arial" panose="020B0604020202020204" pitchFamily="34" charset="0"/>
              <a:buChar char="•"/>
            </a:pPr>
            <a:r>
              <a:rPr lang="en-GB" dirty="0"/>
              <a:t>Remember to name everything – including towel</a:t>
            </a:r>
          </a:p>
          <a:p>
            <a:pPr marL="457200" indent="-457200" algn="l">
              <a:buFont typeface="Arial" panose="020B0604020202020204" pitchFamily="34" charset="0"/>
              <a:buChar char="•"/>
            </a:pPr>
            <a:r>
              <a:rPr lang="en-GB" dirty="0"/>
              <a:t>Backpack</a:t>
            </a:r>
          </a:p>
          <a:p>
            <a:pPr marL="457200" indent="-457200" algn="l">
              <a:buFont typeface="Arial" panose="020B0604020202020204" pitchFamily="34" charset="0"/>
              <a:buChar char="•"/>
            </a:pPr>
            <a:r>
              <a:rPr lang="en-GB" dirty="0"/>
              <a:t>Be prepared for all weathers – sun cream, hat and gloves, lip balm </a:t>
            </a:r>
          </a:p>
          <a:p>
            <a:pPr marL="457200" indent="-457200" algn="l">
              <a:buFont typeface="Arial" panose="020B0604020202020204" pitchFamily="34" charset="0"/>
              <a:buChar char="•"/>
            </a:pPr>
            <a:r>
              <a:rPr lang="en-GB" dirty="0"/>
              <a:t>Don’t forget your toothbrush!</a:t>
            </a:r>
          </a:p>
          <a:p>
            <a:pPr marL="457200" indent="-457200" algn="l">
              <a:buFont typeface="Arial" panose="020B0604020202020204" pitchFamily="34" charset="0"/>
              <a:buChar char="•"/>
            </a:pPr>
            <a:r>
              <a:rPr lang="en-GB" dirty="0"/>
              <a:t>Black bag for dirty clothes</a:t>
            </a:r>
          </a:p>
        </p:txBody>
      </p:sp>
    </p:spTree>
    <p:extLst>
      <p:ext uri="{BB962C8B-B14F-4D97-AF65-F5344CB8AC3E}">
        <p14:creationId xmlns:p14="http://schemas.microsoft.com/office/powerpoint/2010/main" val="427127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5722C3-82B3-44AE-8699-FF177F80C669}"/>
              </a:ext>
            </a:extLst>
          </p:cNvPr>
          <p:cNvSpPr>
            <a:spLocks noGrp="1"/>
          </p:cNvSpPr>
          <p:nvPr>
            <p:ph type="title"/>
          </p:nvPr>
        </p:nvSpPr>
        <p:spPr>
          <a:xfrm>
            <a:off x="1484311" y="685801"/>
            <a:ext cx="10018713" cy="761260"/>
          </a:xfrm>
        </p:spPr>
        <p:txBody>
          <a:bodyPr>
            <a:normAutofit/>
          </a:bodyPr>
          <a:lstStyle/>
          <a:p>
            <a:r>
              <a:rPr lang="en-GB" sz="3600" b="1" dirty="0"/>
              <a:t>What NOT to bring</a:t>
            </a:r>
          </a:p>
        </p:txBody>
      </p:sp>
      <p:sp>
        <p:nvSpPr>
          <p:cNvPr id="6" name="Content Placeholder 5">
            <a:extLst>
              <a:ext uri="{FF2B5EF4-FFF2-40B4-BE49-F238E27FC236}">
                <a16:creationId xmlns:a16="http://schemas.microsoft.com/office/drawing/2014/main" id="{8E7C026E-8898-4B14-97D0-025722FBEF1E}"/>
              </a:ext>
            </a:extLst>
          </p:cNvPr>
          <p:cNvSpPr>
            <a:spLocks noGrp="1"/>
          </p:cNvSpPr>
          <p:nvPr>
            <p:ph idx="1"/>
          </p:nvPr>
        </p:nvSpPr>
        <p:spPr>
          <a:xfrm>
            <a:off x="1484310" y="1677881"/>
            <a:ext cx="10018713" cy="4113320"/>
          </a:xfrm>
        </p:spPr>
        <p:txBody>
          <a:bodyPr>
            <a:normAutofit/>
          </a:bodyPr>
          <a:lstStyle/>
          <a:p>
            <a:r>
              <a:rPr lang="en-GB" sz="3200" dirty="0"/>
              <a:t>NO food, including sweets/treats – there will be plenty!</a:t>
            </a:r>
          </a:p>
          <a:p>
            <a:r>
              <a:rPr lang="en-GB" sz="3200" dirty="0"/>
              <a:t>NO phones or other electrical devices</a:t>
            </a:r>
          </a:p>
          <a:p>
            <a:r>
              <a:rPr lang="en-GB" sz="3200" dirty="0"/>
              <a:t>NOTHING valuable</a:t>
            </a:r>
          </a:p>
          <a:p>
            <a:r>
              <a:rPr lang="en-GB" sz="3200" dirty="0"/>
              <a:t>NO jewellery</a:t>
            </a:r>
          </a:p>
          <a:p>
            <a:r>
              <a:rPr lang="en-GB" sz="3200" dirty="0"/>
              <a:t>NO  aerosols</a:t>
            </a:r>
          </a:p>
        </p:txBody>
      </p:sp>
      <p:pic>
        <p:nvPicPr>
          <p:cNvPr id="1028" name="Picture 4" descr="No Sweets Images – Browse 45,824 Stock Photos, Vectors, and Video | Adobe  Stock">
            <a:extLst>
              <a:ext uri="{FF2B5EF4-FFF2-40B4-BE49-F238E27FC236}">
                <a16:creationId xmlns:a16="http://schemas.microsoft.com/office/drawing/2014/main" id="{056D0EA8-9E77-45E4-A6E6-35B176BB9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9090" y="215070"/>
            <a:ext cx="1940355" cy="19403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Phone Cell - Free image on Pixabay">
            <a:extLst>
              <a:ext uri="{FF2B5EF4-FFF2-40B4-BE49-F238E27FC236}">
                <a16:creationId xmlns:a16="http://schemas.microsoft.com/office/drawing/2014/main" id="{06B26932-1D9C-4674-8C8B-48B8FB110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595" y="3517129"/>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139 No Jewelry Sign Images, Stock Photos &amp; Vectors | Shutterstock">
            <a:extLst>
              <a:ext uri="{FF2B5EF4-FFF2-40B4-BE49-F238E27FC236}">
                <a16:creationId xmlns:a16="http://schemas.microsoft.com/office/drawing/2014/main" id="{04B7E71F-09F7-4793-A1B0-190BB9576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6638" y="4165894"/>
            <a:ext cx="20574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487 No Aerosols Images, Stock Photos &amp; Vectors | Shutterstock">
            <a:extLst>
              <a:ext uri="{FF2B5EF4-FFF2-40B4-BE49-F238E27FC236}">
                <a16:creationId xmlns:a16="http://schemas.microsoft.com/office/drawing/2014/main" id="{D056412B-921E-41A2-ABBC-E65B04F2C8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2045" y="4423605"/>
            <a:ext cx="20574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26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fade">
                                      <p:cBhvr>
                                        <p:cTn id="31" dur="500"/>
                                        <p:tgtEl>
                                          <p:spTgt spid="10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34"/>
                                        </p:tgtEl>
                                        <p:attrNameLst>
                                          <p:attrName>style.visibility</p:attrName>
                                        </p:attrNameLst>
                                      </p:cBhvr>
                                      <p:to>
                                        <p:strVal val="visible"/>
                                      </p:to>
                                    </p:set>
                                    <p:animEffect transition="in" filter="fade">
                                      <p:cBhvr>
                                        <p:cTn id="39"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43DF-FF19-4480-AF68-36CDCD744FC3}"/>
              </a:ext>
            </a:extLst>
          </p:cNvPr>
          <p:cNvSpPr>
            <a:spLocks noGrp="1"/>
          </p:cNvSpPr>
          <p:nvPr>
            <p:ph type="title"/>
          </p:nvPr>
        </p:nvSpPr>
        <p:spPr>
          <a:xfrm>
            <a:off x="1484311" y="685801"/>
            <a:ext cx="10018713" cy="779016"/>
          </a:xfrm>
        </p:spPr>
        <p:txBody>
          <a:bodyPr>
            <a:normAutofit/>
          </a:bodyPr>
          <a:lstStyle/>
          <a:p>
            <a:r>
              <a:rPr lang="en-GB" sz="3600" b="1" dirty="0"/>
              <a:t>Other Information</a:t>
            </a:r>
          </a:p>
        </p:txBody>
      </p:sp>
      <p:sp>
        <p:nvSpPr>
          <p:cNvPr id="3" name="Content Placeholder 2">
            <a:extLst>
              <a:ext uri="{FF2B5EF4-FFF2-40B4-BE49-F238E27FC236}">
                <a16:creationId xmlns:a16="http://schemas.microsoft.com/office/drawing/2014/main" id="{E5559A54-42E4-4A81-ADF6-BDEFFA6325BF}"/>
              </a:ext>
            </a:extLst>
          </p:cNvPr>
          <p:cNvSpPr>
            <a:spLocks noGrp="1"/>
          </p:cNvSpPr>
          <p:nvPr>
            <p:ph idx="1"/>
          </p:nvPr>
        </p:nvSpPr>
        <p:spPr>
          <a:xfrm>
            <a:off x="1484310" y="1713391"/>
            <a:ext cx="10018713" cy="4458808"/>
          </a:xfrm>
        </p:spPr>
        <p:txBody>
          <a:bodyPr/>
          <a:lstStyle/>
          <a:p>
            <a:r>
              <a:rPr lang="en-GB" sz="2800" dirty="0"/>
              <a:t>Get children to pack their bags so they know what is in there</a:t>
            </a:r>
          </a:p>
          <a:p>
            <a:r>
              <a:rPr lang="en-GB" sz="2800" dirty="0"/>
              <a:t>£5 for the shop</a:t>
            </a:r>
          </a:p>
          <a:p>
            <a:r>
              <a:rPr lang="en-GB" sz="2800" dirty="0"/>
              <a:t>Something for the bus e.g. book, drawing, cards</a:t>
            </a:r>
          </a:p>
          <a:p>
            <a:r>
              <a:rPr lang="en-GB" sz="2800" dirty="0"/>
              <a:t>Medication – must have pharmacy sticker with child’s name and dosage information</a:t>
            </a:r>
          </a:p>
          <a:p>
            <a:r>
              <a:rPr lang="en-GB" sz="2800" dirty="0"/>
              <a:t>Travel sickness</a:t>
            </a:r>
          </a:p>
          <a:p>
            <a:r>
              <a:rPr lang="en-GB" sz="2800" dirty="0"/>
              <a:t>Practice making the bed!</a:t>
            </a:r>
          </a:p>
          <a:p>
            <a:endParaRPr lang="en-GB" dirty="0"/>
          </a:p>
        </p:txBody>
      </p:sp>
    </p:spTree>
    <p:extLst>
      <p:ext uri="{BB962C8B-B14F-4D97-AF65-F5344CB8AC3E}">
        <p14:creationId xmlns:p14="http://schemas.microsoft.com/office/powerpoint/2010/main" val="44127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1779</TotalTime>
  <Words>496</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Corbel</vt:lpstr>
      <vt:lpstr>Parallax</vt:lpstr>
      <vt:lpstr>PGL –Parent Information 03.10.24 (12.03.25 – 14.03.25)</vt:lpstr>
      <vt:lpstr>Accommodation</vt:lpstr>
      <vt:lpstr>Activities</vt:lpstr>
      <vt:lpstr>Sample Day</vt:lpstr>
      <vt:lpstr>Food</vt:lpstr>
      <vt:lpstr>PowerPoint Presentation</vt:lpstr>
      <vt:lpstr>What to Pack</vt:lpstr>
      <vt:lpstr>What NOT to bring</vt:lpstr>
      <vt:lpstr>Other Information</vt:lpstr>
      <vt:lpstr>A Message to Parents from PGL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PGL –Parent Information 17.11.22</dc:title>
  <dc:creator>Claire Pearce</dc:creator>
  <cp:lastModifiedBy>Nicola Young</cp:lastModifiedBy>
  <cp:revision>15</cp:revision>
  <dcterms:created xsi:type="dcterms:W3CDTF">2022-11-16T22:01:49Z</dcterms:created>
  <dcterms:modified xsi:type="dcterms:W3CDTF">2024-10-03T18:09:35Z</dcterms:modified>
</cp:coreProperties>
</file>